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60" r:id="rId4"/>
    <p:sldId id="282" r:id="rId5"/>
    <p:sldId id="286" r:id="rId6"/>
    <p:sldId id="267" r:id="rId7"/>
    <p:sldId id="311" r:id="rId8"/>
    <p:sldId id="268" r:id="rId9"/>
    <p:sldId id="272" r:id="rId10"/>
    <p:sldId id="278" r:id="rId11"/>
    <p:sldId id="284" r:id="rId12"/>
    <p:sldId id="273" r:id="rId13"/>
    <p:sldId id="269" r:id="rId14"/>
    <p:sldId id="288" r:id="rId15"/>
    <p:sldId id="270" r:id="rId16"/>
    <p:sldId id="318" r:id="rId17"/>
    <p:sldId id="274" r:id="rId18"/>
    <p:sldId id="287" r:id="rId19"/>
    <p:sldId id="293" r:id="rId20"/>
    <p:sldId id="280" r:id="rId21"/>
    <p:sldId id="294" r:id="rId22"/>
    <p:sldId id="296" r:id="rId23"/>
    <p:sldId id="297" r:id="rId24"/>
    <p:sldId id="299" r:id="rId25"/>
    <p:sldId id="300" r:id="rId26"/>
    <p:sldId id="281" r:id="rId27"/>
    <p:sldId id="306" r:id="rId28"/>
    <p:sldId id="307" r:id="rId29"/>
    <p:sldId id="302" r:id="rId30"/>
    <p:sldId id="304" r:id="rId31"/>
    <p:sldId id="305" r:id="rId32"/>
    <p:sldId id="308" r:id="rId33"/>
    <p:sldId id="309" r:id="rId34"/>
    <p:sldId id="310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2607"/>
    <a:srgbClr val="BC2006"/>
    <a:srgbClr val="008C00"/>
    <a:srgbClr val="69B7CD"/>
    <a:srgbClr val="E95612"/>
    <a:srgbClr val="0066CC"/>
    <a:srgbClr val="DD4B08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48" autoAdjust="0"/>
  </p:normalViewPr>
  <p:slideViewPr>
    <p:cSldViewPr>
      <p:cViewPr varScale="1">
        <p:scale>
          <a:sx n="100" d="100"/>
          <a:sy n="100" d="100"/>
        </p:scale>
        <p:origin x="19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96E7B-64BC-4B14-9FE3-9BDD35F0B566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B2B43-77EA-4659-99D2-D9864EEEF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97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70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Insulates</a:t>
            </a:r>
            <a:r>
              <a:rPr lang="en-US" baseline="0" dirty="0"/>
              <a:t> the clients from how the application is partitioned into microservices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insulate the clients from the problem of determining the locations of service instances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Provides the optimal API for each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Reduces</a:t>
            </a:r>
            <a:r>
              <a:rPr lang="en-US" baseline="0" dirty="0"/>
              <a:t> the number of requests / roundtrips.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Backend for front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4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6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Easier to scale</a:t>
            </a:r>
            <a:r>
              <a:rPr lang="en-US" baseline="0" dirty="0"/>
              <a:t> / recover from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85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9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6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5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4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6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C652C-E2CF-41E3-94E5-4DEFBC408DB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2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emf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1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14.emf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33.png"/><Relationship Id="rId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4.emf"/><Relationship Id="rId7" Type="http://schemas.openxmlformats.org/officeDocument/2006/relationships/image" Target="../media/image45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5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7.png"/><Relationship Id="rId4" Type="http://schemas.openxmlformats.org/officeDocument/2006/relationships/image" Target="../media/image25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7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26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26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emf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5.png"/><Relationship Id="rId3" Type="http://schemas.openxmlformats.org/officeDocument/2006/relationships/image" Target="../media/image14.emf"/><Relationship Id="rId7" Type="http://schemas.openxmlformats.org/officeDocument/2006/relationships/image" Target="../media/image57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.png"/><Relationship Id="rId5" Type="http://schemas.openxmlformats.org/officeDocument/2006/relationships/image" Target="../media/image56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1560" y="2441437"/>
            <a:ext cx="7772400" cy="1470025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Claire Hand" panose="02000506040000020004" pitchFamily="50" charset="0"/>
                <a:cs typeface="Arial" panose="020B0604020202020204" pitchFamily="34" charset="0"/>
              </a:rPr>
              <a:t>Introduction to </a:t>
            </a:r>
            <a:r>
              <a:rPr lang="fr-FR" sz="4000" dirty="0" err="1">
                <a:latin typeface="Claire Hand" panose="02000506040000020004" pitchFamily="50" charset="0"/>
                <a:cs typeface="Arial" panose="020B0604020202020204" pitchFamily="34" charset="0"/>
              </a:rPr>
              <a:t>microservices</a:t>
            </a:r>
            <a:endParaRPr lang="en-US" sz="4000" dirty="0">
              <a:latin typeface="Claire Hand" panose="02000506040000020004" pitchFamily="50" charset="0"/>
              <a:cs typeface="Arial" panose="020B0604020202020204" pitchFamily="34" charset="0"/>
            </a:endParaRPr>
          </a:p>
        </p:txBody>
      </p:sp>
      <p:sp>
        <p:nvSpPr>
          <p:cNvPr id="4" name="AutoShape 2" descr="Résultat de recherche d'images pour &quot;Cern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085184"/>
            <a:ext cx="1656184" cy="1608495"/>
          </a:xfrm>
          <a:prstGeom prst="rect">
            <a:avLst/>
          </a:prstGeom>
        </p:spPr>
      </p:pic>
      <p:pic>
        <p:nvPicPr>
          <p:cNvPr id="1028" name="Picture 4" descr="Résultat de recherche d'images pour &quot;Microservic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0338"/>
            <a:ext cx="4776465" cy="185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406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43435" y="181148"/>
            <a:ext cx="167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modularity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10" name="TextBox 12"/>
          <p:cNvSpPr txBox="1"/>
          <p:nvPr/>
        </p:nvSpPr>
        <p:spPr>
          <a:xfrm>
            <a:off x="2509750" y="2132856"/>
            <a:ext cx="511550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ModeLled around business capability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Single responsibility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Single data domain 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Separation of concerns 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Low coupling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Understandable by a person</a:t>
            </a:r>
          </a:p>
        </p:txBody>
      </p:sp>
      <p:pic>
        <p:nvPicPr>
          <p:cNvPr id="1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439" y="2060848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439" y="3359398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368" y="407707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368" y="485633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21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98" y="5005439"/>
            <a:ext cx="1224136" cy="67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60" y="3127045"/>
            <a:ext cx="1166023" cy="89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2" y="1474610"/>
            <a:ext cx="1681628" cy="116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0533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856762" y="1235535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912726" y="2943217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6376824" y="1237312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6436738" y="2918641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243435" y="181148"/>
            <a:ext cx="253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Modularity (TEAM)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331640" y="1412776"/>
            <a:ext cx="137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laire Hand" panose="02000506040000020004" pitchFamily="50" charset="0"/>
              </a:rPr>
              <a:t>UI - team</a:t>
            </a:r>
            <a:endParaRPr lang="en-US" sz="32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03648" y="4875953"/>
            <a:ext cx="154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 - team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52907" y="24115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86916" y="20422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90381" y="21055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22500" y="579597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275439" y="37492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72138" y="374923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31335" y="549628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00192" y="399577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38520" y="54962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pic>
        <p:nvPicPr>
          <p:cNvPr id="72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32" y="2016870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45" y="1858930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6" y="1813422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78" y="5501622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91" y="5343682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98174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115616" y="3140968"/>
            <a:ext cx="201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laire Hand" panose="02000506040000020004" pitchFamily="50" charset="0"/>
              </a:rPr>
              <a:t>SERVER - team</a:t>
            </a:r>
            <a:endParaRPr lang="en-US" sz="32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pic>
        <p:nvPicPr>
          <p:cNvPr id="53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02" y="3701422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15" y="3543482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76" y="3497974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95990" y="986407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A product not a project</a:t>
            </a:r>
          </a:p>
        </p:txBody>
      </p:sp>
      <p:sp>
        <p:nvSpPr>
          <p:cNvPr id="48" name="TextBox 7"/>
          <p:cNvSpPr txBox="1"/>
          <p:nvPr/>
        </p:nvSpPr>
        <p:spPr>
          <a:xfrm>
            <a:off x="1443530" y="6341258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laire Hand" panose="02000506040000020004" pitchFamily="50" charset="0"/>
              </a:rPr>
              <a:t>monolith</a:t>
            </a:r>
            <a:endParaRPr lang="en-US" sz="2000" dirty="0"/>
          </a:p>
        </p:txBody>
      </p:sp>
      <p:sp>
        <p:nvSpPr>
          <p:cNvPr id="56" name="TextBox 7"/>
          <p:cNvSpPr txBox="1"/>
          <p:nvPr/>
        </p:nvSpPr>
        <p:spPr>
          <a:xfrm>
            <a:off x="5979644" y="6272899"/>
            <a:ext cx="1744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Claire Hand" panose="02000506040000020004" pitchFamily="50" charset="0"/>
              </a:rPr>
              <a:t>microservices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17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23728" y="181148"/>
            <a:ext cx="18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autonomous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3062382" y="2573475"/>
            <a:ext cx="4128221" cy="2898032"/>
            <a:chOff x="227754" y="1563437"/>
            <a:chExt cx="4128221" cy="28980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83" y="2517215"/>
              <a:ext cx="2475443" cy="194425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54" y="1563437"/>
              <a:ext cx="1108923" cy="9106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7" y="1684813"/>
              <a:ext cx="1512168" cy="956954"/>
            </a:xfrm>
            <a:prstGeom prst="rect">
              <a:avLst/>
            </a:prstGeom>
          </p:spPr>
        </p:pic>
        <p:pic>
          <p:nvPicPr>
            <p:cNvPr id="18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1" y="1812000"/>
              <a:ext cx="1085996" cy="76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628800"/>
              <a:ext cx="912282" cy="701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92" y="1583066"/>
            <a:ext cx="415312" cy="444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Samuel\Google Drive\Dubna\Sans titre - 2 (1)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42" y="2060848"/>
            <a:ext cx="1829197" cy="12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Samuel\Google Drive\Dubna\Sans titre - 2 (1)W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56" y="3023781"/>
            <a:ext cx="1039887" cy="32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Samuel\Google Drive\Dubna\Sans titre - 2 (1)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1829197" cy="12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amuel\Google Drive\Dubna\EA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26" y="4831336"/>
            <a:ext cx="939179" cy="4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123728" y="181148"/>
            <a:ext cx="18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autonomous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5241153" y="1933891"/>
            <a:ext cx="3405783" cy="3426551"/>
            <a:chOff x="5241153" y="1933891"/>
            <a:chExt cx="3405783" cy="3426551"/>
          </a:xfrm>
        </p:grpSpPr>
        <p:pic>
          <p:nvPicPr>
            <p:cNvPr id="13" name="Picture 4" descr="C:\Users\Samuel\Google Drive\Dubna\Sans titre - 6 JA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933891"/>
              <a:ext cx="1455688" cy="1089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Users\Samuel\Google Drive\Dubna\Sans titre - 17-tick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153" y="2228011"/>
              <a:ext cx="374650" cy="50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Samuel\Google Drive\Dubna\Sans titre - 17-tick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053" y="4450589"/>
              <a:ext cx="374650" cy="50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C:\Users\Samuel\Google Drive\Dubna\Sans titre - 16-docker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746" y="3920527"/>
              <a:ext cx="1724109" cy="1439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7092280" y="2116433"/>
              <a:ext cx="1554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- Libraries</a:t>
              </a:r>
            </a:p>
            <a:p>
              <a:r>
                <a:rPr lang="en-US" sz="1600" dirty="0">
                  <a:latin typeface="Claire Hand" panose="02000506040000020004" pitchFamily="50" charset="0"/>
                </a:rPr>
                <a:t>- http listener 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sp>
        <p:nvSpPr>
          <p:cNvPr id="23" name="TextBox 7"/>
          <p:cNvSpPr txBox="1"/>
          <p:nvPr/>
        </p:nvSpPr>
        <p:spPr>
          <a:xfrm>
            <a:off x="1671508" y="600043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29" name="TextBox 7"/>
          <p:cNvSpPr txBox="1"/>
          <p:nvPr/>
        </p:nvSpPr>
        <p:spPr>
          <a:xfrm>
            <a:off x="6086114" y="5991671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47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123728" y="181148"/>
            <a:ext cx="18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autonomous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79124" y="1700808"/>
            <a:ext cx="4165561" cy="4422945"/>
            <a:chOff x="1930477" y="1556792"/>
            <a:chExt cx="4165561" cy="44229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477" y="1556792"/>
              <a:ext cx="4165561" cy="4422945"/>
            </a:xfrm>
            <a:prstGeom prst="rect">
              <a:avLst/>
            </a:prstGeom>
          </p:spPr>
        </p:pic>
        <p:pic>
          <p:nvPicPr>
            <p:cNvPr id="28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555" y="1878322"/>
              <a:ext cx="1134546" cy="87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C:\Users\Samuel\Google Drive\Dubna\Sans titre - 30 (2)-custom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383" y="4509120"/>
              <a:ext cx="1618755" cy="1118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510000" y="360000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v1</a:t>
              </a:r>
              <a:endParaRPr lang="en-US" sz="2400" dirty="0">
                <a:latin typeface="Claire Hand" panose="02000506040000020004" pitchFamily="50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38000" y="3366000"/>
              <a:ext cx="252000" cy="288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v2</a:t>
              </a:r>
              <a:endParaRPr lang="en-US" sz="2400" dirty="0">
                <a:latin typeface="Claire Hand" panose="02000506040000020004" pitchFamily="50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37619" y="159023"/>
            <a:ext cx="385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hide implementation details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6" name="AutoShape 6" descr="Résultat de recherche d'images pour &quot;scala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672138" y="2337729"/>
            <a:ext cx="2402223" cy="3052117"/>
            <a:chOff x="5672138" y="2337729"/>
            <a:chExt cx="2402223" cy="305211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138" y="2337729"/>
              <a:ext cx="2402223" cy="30521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8532" y="2858075"/>
              <a:ext cx="920558" cy="283602"/>
            </a:xfrm>
            <a:prstGeom prst="rect">
              <a:avLst/>
            </a:prstGeom>
          </p:spPr>
        </p:pic>
        <p:pic>
          <p:nvPicPr>
            <p:cNvPr id="2066" name="Picture 18" descr="Résultat de recherche d'images pour &quot;mysql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893" y="4559383"/>
              <a:ext cx="943144" cy="39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971600" y="2354221"/>
            <a:ext cx="2376264" cy="3019134"/>
            <a:chOff x="971600" y="2354221"/>
            <a:chExt cx="2376264" cy="30191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354221"/>
              <a:ext cx="2376264" cy="30191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08335" y="2621257"/>
              <a:ext cx="1514475" cy="757238"/>
            </a:xfrm>
            <a:prstGeom prst="rect">
              <a:avLst/>
            </a:prstGeom>
          </p:spPr>
        </p:pic>
        <p:pic>
          <p:nvPicPr>
            <p:cNvPr id="2068" name="Picture 20" descr="Résultat de recherche d'images pour &quot;mongodb&quot;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335" y="4725144"/>
              <a:ext cx="1424254" cy="38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58" y="5373529"/>
            <a:ext cx="929098" cy="7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98" y="5445224"/>
            <a:ext cx="1152128" cy="79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131293" y="3118623"/>
            <a:ext cx="5950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D4B08"/>
                </a:solidFill>
                <a:latin typeface="Claire Hand" panose="02000506040000020004" pitchFamily="50" charset="0"/>
              </a:rPr>
              <a:t>API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-http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-rest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</a:t>
            </a:r>
            <a:r>
              <a:rPr lang="en-US" sz="1200" dirty="0" err="1">
                <a:latin typeface="Claire Hand" panose="02000506040000020004" pitchFamily="50" charset="0"/>
              </a:rPr>
              <a:t>json</a:t>
            </a:r>
            <a:endParaRPr lang="en-US" sz="1200" dirty="0">
              <a:latin typeface="Claire Hand" panose="02000506040000020004" pitchFamily="5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9980" y="3141677"/>
            <a:ext cx="5950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DD4B08"/>
                </a:solidFill>
                <a:latin typeface="Claire Hand" panose="02000506040000020004" pitchFamily="50" charset="0"/>
              </a:rPr>
              <a:t>API</a:t>
            </a:r>
          </a:p>
          <a:p>
            <a:pPr algn="r"/>
            <a:r>
              <a:rPr lang="en-US" sz="1200" dirty="0">
                <a:latin typeface="Claire Hand" panose="02000506040000020004" pitchFamily="50" charset="0"/>
              </a:rPr>
              <a:t>http-</a:t>
            </a:r>
          </a:p>
          <a:p>
            <a:pPr algn="r"/>
            <a:r>
              <a:rPr lang="en-US" sz="1200" dirty="0">
                <a:latin typeface="Claire Hand" panose="02000506040000020004" pitchFamily="50" charset="0"/>
              </a:rPr>
              <a:t>Rest-</a:t>
            </a:r>
          </a:p>
          <a:p>
            <a:pPr algn="r"/>
            <a:r>
              <a:rPr lang="en-US" sz="1200" dirty="0" err="1">
                <a:latin typeface="Claire Hand" panose="02000506040000020004" pitchFamily="50" charset="0"/>
              </a:rPr>
              <a:t>Json</a:t>
            </a:r>
            <a:r>
              <a:rPr lang="en-US" sz="1200" dirty="0">
                <a:latin typeface="Claire Hand" panose="02000506040000020004" pitchFamily="50" charset="0"/>
              </a:rPr>
              <a:t>-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00" y="2430000"/>
            <a:ext cx="2218062" cy="2885865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9" y="2386405"/>
            <a:ext cx="2304976" cy="293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7944" y="181148"/>
            <a:ext cx="16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automation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20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20" cy="303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28406" y="3356992"/>
            <a:ext cx="1130283" cy="3540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34573"/>
            <a:ext cx="1255041" cy="10306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73" y="3068960"/>
            <a:ext cx="1628567" cy="10306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4991" y="3365213"/>
            <a:ext cx="6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build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79556" y="3426655"/>
            <a:ext cx="92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testing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09" y="3068960"/>
            <a:ext cx="1368559" cy="11238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4969" y="3176245"/>
            <a:ext cx="110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Deploy</a:t>
            </a:r>
          </a:p>
          <a:p>
            <a:pPr algn="ctr"/>
            <a:r>
              <a:rPr lang="en-US" dirty="0">
                <a:latin typeface="Claire Hand" panose="02000506040000020004" pitchFamily="50" charset="0"/>
              </a:rPr>
              <a:t>On dev/TEST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16736" y="3372847"/>
            <a:ext cx="701336" cy="3540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33504" y="3403067"/>
            <a:ext cx="914760" cy="3540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901580"/>
            <a:ext cx="2016224" cy="12759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48667" y="3307711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Deploy on</a:t>
            </a:r>
          </a:p>
          <a:p>
            <a:pPr algn="ctr"/>
            <a:r>
              <a:rPr lang="en-US" dirty="0">
                <a:latin typeface="Claire Hand" panose="02000506040000020004" pitchFamily="50" charset="0"/>
              </a:rPr>
              <a:t>prod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sp>
        <p:nvSpPr>
          <p:cNvPr id="28" name="TextBox 8"/>
          <p:cNvSpPr txBox="1"/>
          <p:nvPr/>
        </p:nvSpPr>
        <p:spPr>
          <a:xfrm>
            <a:off x="584748" y="5157192"/>
            <a:ext cx="3176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509046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088005" y="181148"/>
            <a:ext cx="15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14" y="1871298"/>
            <a:ext cx="5552274" cy="41642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36450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86336" y="349173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(2)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23728" y="1700808"/>
            <a:ext cx="42847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Modularity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Autonomous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hide implementation details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Automation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fr-FR" sz="2400" dirty="0" err="1">
                <a:latin typeface="Claire Hand" panose="02000506040000020004" pitchFamily="50" charset="0"/>
              </a:rPr>
              <a:t>highly</a:t>
            </a:r>
            <a:r>
              <a:rPr lang="fr-FR" sz="2400" dirty="0">
                <a:latin typeface="Claire Hand" panose="02000506040000020004" pitchFamily="50" charset="0"/>
              </a:rPr>
              <a:t>  observable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9712" y="642767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261017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7864" y="3140968"/>
            <a:ext cx="2447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417831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212"/>
            <a:ext cx="5112568" cy="4650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1760" y="332656"/>
            <a:ext cx="412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Architectural style</a:t>
            </a:r>
          </a:p>
        </p:txBody>
      </p:sp>
    </p:spTree>
    <p:extLst>
      <p:ext uri="{BB962C8B-B14F-4D97-AF65-F5344CB8AC3E}">
        <p14:creationId xmlns:p14="http://schemas.microsoft.com/office/powerpoint/2010/main" val="569735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83768" y="2397934"/>
            <a:ext cx="1661647" cy="2111186"/>
            <a:chOff x="5561667" y="2304545"/>
            <a:chExt cx="2402223" cy="30521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667" y="2304545"/>
              <a:ext cx="2402223" cy="305211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8532" y="2858075"/>
              <a:ext cx="920558" cy="283602"/>
            </a:xfrm>
            <a:prstGeom prst="rect">
              <a:avLst/>
            </a:prstGeom>
          </p:spPr>
        </p:pic>
        <p:pic>
          <p:nvPicPr>
            <p:cNvPr id="9" name="Picture 18" descr="Résultat de recherche d'images pour &quot;mysql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893" y="4559383"/>
              <a:ext cx="943144" cy="39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83568" y="2443703"/>
            <a:ext cx="1643690" cy="2088371"/>
            <a:chOff x="971600" y="2354221"/>
            <a:chExt cx="2376264" cy="30191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354221"/>
              <a:ext cx="2376264" cy="301913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8335" y="2621257"/>
              <a:ext cx="1514475" cy="757238"/>
            </a:xfrm>
            <a:prstGeom prst="rect">
              <a:avLst/>
            </a:prstGeom>
          </p:spPr>
        </p:pic>
        <p:pic>
          <p:nvPicPr>
            <p:cNvPr id="13" name="Picture 20" descr="Résultat de recherche d'images pour &quot;mongodb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335" y="4725144"/>
              <a:ext cx="1424254" cy="38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650958" y="143906"/>
            <a:ext cx="3166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Polyglot architecture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9515" y="5228883"/>
            <a:ext cx="3893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The right technology for the job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reduce 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330091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89628" y="143906"/>
            <a:ext cx="2892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Evolutionary design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39717" y="5075892"/>
            <a:ext cx="30870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Remove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Add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Replace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Experimental microservice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Grow at “no” cost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45" y="1543164"/>
            <a:ext cx="5742500" cy="35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6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83768" y="143997"/>
            <a:ext cx="29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Selective scalability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4128" y="256490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69B7CD"/>
                </a:solidFill>
                <a:latin typeface="Claire Hand" panose="02000506040000020004" pitchFamily="50" charset="0"/>
              </a:rPr>
              <a:t>Nb</a:t>
            </a:r>
            <a:r>
              <a:rPr lang="en-US" sz="1400" dirty="0">
                <a:solidFill>
                  <a:srgbClr val="69B7CD"/>
                </a:solidFill>
                <a:latin typeface="Claire Hand" panose="02000506040000020004" pitchFamily="50" charset="0"/>
              </a:rPr>
              <a:t> users &gt; 500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00" y="1458000"/>
            <a:ext cx="5889229" cy="382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1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106573" y="143997"/>
            <a:ext cx="1833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Big vs small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83750" y="2664260"/>
            <a:ext cx="57356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Smaller code base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Simpler to develop / test / deploy / scale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Start faster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Easier for new developers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1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00" y="263691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4219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88" y="4027188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765169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49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2224" y="3140968"/>
            <a:ext cx="227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drawbacks</a:t>
            </a:r>
          </a:p>
        </p:txBody>
      </p:sp>
    </p:spTree>
    <p:extLst>
      <p:ext uri="{BB962C8B-B14F-4D97-AF65-F5344CB8AC3E}">
        <p14:creationId xmlns:p14="http://schemas.microsoft.com/office/powerpoint/2010/main" val="97254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361583" y="404664"/>
            <a:ext cx="40318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Distributed system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Consistency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Transaction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Request travelling</a:t>
            </a:r>
          </a:p>
          <a:p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Slow (http)</a:t>
            </a:r>
          </a:p>
          <a:p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Requires an ecosystem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Synchronous vs asynchronous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Integration tests</a:t>
            </a:r>
          </a:p>
        </p:txBody>
      </p:sp>
      <p:sp>
        <p:nvSpPr>
          <p:cNvPr id="3" name="TextBox 18"/>
          <p:cNvSpPr txBox="1"/>
          <p:nvPr/>
        </p:nvSpPr>
        <p:spPr>
          <a:xfrm>
            <a:off x="1361583" y="4653136"/>
            <a:ext cx="59904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Conclusion: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The Microservices architecture is more complex 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Than a monolith. 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This the cost of growing and scaling easily </a:t>
            </a:r>
          </a:p>
        </p:txBody>
      </p:sp>
    </p:spTree>
    <p:extLst>
      <p:ext uri="{BB962C8B-B14F-4D97-AF65-F5344CB8AC3E}">
        <p14:creationId xmlns:p14="http://schemas.microsoft.com/office/powerpoint/2010/main" val="30188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3070701"/>
            <a:ext cx="5284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Microservices ecosystem</a:t>
            </a:r>
          </a:p>
        </p:txBody>
      </p:sp>
    </p:spTree>
    <p:extLst>
      <p:ext uri="{BB962C8B-B14F-4D97-AF65-F5344CB8AC3E}">
        <p14:creationId xmlns:p14="http://schemas.microsoft.com/office/powerpoint/2010/main" val="1330091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5616" y="143906"/>
            <a:ext cx="205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Load balancer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08750" y="4975086"/>
            <a:ext cx="1805656" cy="1142684"/>
            <a:chOff x="1858854" y="2859159"/>
            <a:chExt cx="1393031" cy="8815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3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3517166" y="4956177"/>
            <a:ext cx="1683076" cy="1065111"/>
            <a:chOff x="1858854" y="2859159"/>
            <a:chExt cx="1393031" cy="8815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6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6300192" y="4833301"/>
            <a:ext cx="1877244" cy="1187987"/>
            <a:chOff x="1858854" y="2859159"/>
            <a:chExt cx="1393031" cy="8815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9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923928" y="1196752"/>
            <a:ext cx="1217262" cy="999592"/>
            <a:chOff x="4481158" y="2261687"/>
            <a:chExt cx="1021556" cy="83888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22" name="Picture 21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453" y="3140968"/>
            <a:ext cx="1204232" cy="9888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400">
            <a:off x="4854070" y="4378564"/>
            <a:ext cx="1768786" cy="5540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8619">
            <a:off x="2377349" y="4279984"/>
            <a:ext cx="1768786" cy="5540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656" y="4304127"/>
            <a:ext cx="1015746" cy="51913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79248" y="2381160"/>
            <a:ext cx="1015746" cy="5191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49845" y="3301042"/>
            <a:ext cx="142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84076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5616" y="143906"/>
            <a:ext cx="369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Load balancer (client side)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90585" y="4842745"/>
            <a:ext cx="1805656" cy="1142684"/>
            <a:chOff x="1858854" y="2859159"/>
            <a:chExt cx="1393031" cy="8815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3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3166195" y="4934109"/>
            <a:ext cx="1683076" cy="1065111"/>
            <a:chOff x="1858854" y="2859159"/>
            <a:chExt cx="1393031" cy="8815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6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5266459" y="4905309"/>
            <a:ext cx="1877244" cy="1187987"/>
            <a:chOff x="1858854" y="2859159"/>
            <a:chExt cx="1393031" cy="8815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9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517166" y="1472126"/>
            <a:ext cx="2592288" cy="2128737"/>
            <a:chOff x="4481158" y="2261687"/>
            <a:chExt cx="1021556" cy="83888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22" name="Picture 21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014" y="2373012"/>
              <a:ext cx="544804" cy="41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400">
            <a:off x="3866662" y="3997081"/>
            <a:ext cx="2449756" cy="4103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8619">
            <a:off x="1940526" y="3873764"/>
            <a:ext cx="2273963" cy="5540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5424" y="4023669"/>
            <a:ext cx="1508885" cy="46580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554365" y="2701097"/>
            <a:ext cx="1161651" cy="805159"/>
            <a:chOff x="3731320" y="3140968"/>
            <a:chExt cx="1426733" cy="98889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453" y="3140968"/>
              <a:ext cx="1204232" cy="98889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731320" y="3301042"/>
              <a:ext cx="1426733" cy="71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laire Hand" panose="02000506040000020004" pitchFamily="50" charset="0"/>
                </a:rPr>
                <a:t>Load balancer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23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4128" y="3775959"/>
            <a:ext cx="2079130" cy="1315748"/>
            <a:chOff x="1858854" y="2859159"/>
            <a:chExt cx="1393031" cy="8815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7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835696" y="143906"/>
            <a:ext cx="2527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discovery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10565" y="2804026"/>
            <a:ext cx="1913184" cy="837619"/>
            <a:chOff x="1510565" y="2804026"/>
            <a:chExt cx="1913184" cy="83761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5030">
              <a:off x="1681853" y="2974784"/>
              <a:ext cx="1741896" cy="66686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10565" y="2804026"/>
              <a:ext cx="1305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register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5366" y="2573516"/>
            <a:ext cx="1606423" cy="1569851"/>
            <a:chOff x="5335366" y="2573516"/>
            <a:chExt cx="1606423" cy="156985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299774">
              <a:off x="4850938" y="3057944"/>
              <a:ext cx="1569851" cy="60099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635863" y="2918539"/>
              <a:ext cx="1305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register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4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67167"/>
            <a:ext cx="3016340" cy="696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2233" y="644497"/>
            <a:ext cx="1011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laire Hand" panose="02000506040000020004" pitchFamily="50" charset="0"/>
              </a:rPr>
              <a:t>SOA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79712" y="2016378"/>
            <a:ext cx="1137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5833" y="1989592"/>
            <a:ext cx="133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oriented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4088" y="1963480"/>
            <a:ext cx="18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architecture</a:t>
            </a:r>
            <a:endParaRPr lang="en-US" sz="2400" dirty="0"/>
          </a:p>
        </p:txBody>
      </p:sp>
      <p:sp>
        <p:nvSpPr>
          <p:cNvPr id="10" name="TextBox 13"/>
          <p:cNvSpPr txBox="1"/>
          <p:nvPr/>
        </p:nvSpPr>
        <p:spPr>
          <a:xfrm>
            <a:off x="3132870" y="3385791"/>
            <a:ext cx="3523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Modernized version of SOA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3132870" y="4509120"/>
            <a:ext cx="368036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laire Hand" panose="02000506040000020004" pitchFamily="50" charset="0"/>
              </a:rPr>
              <a:t>New world: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Speed of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Innovation / experimentation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Cloud / </a:t>
            </a:r>
            <a:r>
              <a:rPr lang="en-US" sz="2000" dirty="0" err="1">
                <a:latin typeface="Claire Hand" panose="02000506040000020004" pitchFamily="50" charset="0"/>
              </a:rPr>
              <a:t>devops</a:t>
            </a:r>
            <a:endParaRPr lang="en-US" sz="20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4128" y="3775959"/>
            <a:ext cx="2079130" cy="1315748"/>
            <a:chOff x="1858854" y="2859159"/>
            <a:chExt cx="1393031" cy="8815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7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54741" y="2758052"/>
            <a:ext cx="2169008" cy="883593"/>
            <a:chOff x="1254741" y="2758052"/>
            <a:chExt cx="2169008" cy="8835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5030">
              <a:off x="1681853" y="2974784"/>
              <a:ext cx="1741896" cy="66686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54741" y="2758052"/>
              <a:ext cx="1305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laire Hand" panose="02000506040000020004" pitchFamily="50" charset="0"/>
                </a:rPr>
                <a:t>I want TO TALK TO THE PRODUCT SERVICE !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56993" y="2524705"/>
            <a:ext cx="1693391" cy="1569851"/>
            <a:chOff x="5356993" y="2524705"/>
            <a:chExt cx="1693391" cy="156985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11925">
              <a:off x="4872565" y="3009133"/>
              <a:ext cx="1569851" cy="60099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724128" y="2757703"/>
              <a:ext cx="1326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laire Hand" panose="02000506040000020004" pitchFamily="50" charset="0"/>
                </a:rPr>
                <a:t>Here is the product service !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35696" y="143906"/>
            <a:ext cx="2527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30105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54" y="3573016"/>
            <a:ext cx="2079130" cy="13157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99592" y="143906"/>
            <a:ext cx="4715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discovery (load balancing)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5030">
            <a:off x="1681853" y="2974784"/>
            <a:ext cx="1741896" cy="6668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1925">
            <a:off x="4666867" y="3019994"/>
            <a:ext cx="1569851" cy="60099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54741" y="2758052"/>
            <a:ext cx="130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laire Hand" panose="02000506040000020004" pitchFamily="50" charset="0"/>
              </a:rPr>
              <a:t>I want TO TALK TO THE PRODUCT SERVICE 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5224" y="2922800"/>
            <a:ext cx="154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laire Hand" panose="02000506040000020004" pitchFamily="50" charset="0"/>
              </a:rPr>
              <a:t>Here is one instance of product service 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9" y="3712846"/>
            <a:ext cx="2079130" cy="1315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841444"/>
            <a:ext cx="2079130" cy="1315748"/>
          </a:xfrm>
          <a:prstGeom prst="rect">
            <a:avLst/>
          </a:prstGeom>
        </p:spPr>
      </p:pic>
      <p:pic>
        <p:nvPicPr>
          <p:cNvPr id="7" name="Picture 7" descr="C:\Users\Samuel\Google Drive\Dubna\Sans titre - 30 (2)-vel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18" y="4133153"/>
            <a:ext cx="884341" cy="61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83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03848" y="143906"/>
            <a:ext cx="1631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laire Hand" panose="02000506040000020004" pitchFamily="50" charset="0"/>
              </a:rPr>
              <a:t>Api</a:t>
            </a:r>
            <a:r>
              <a:rPr lang="en-US" sz="2400" dirty="0">
                <a:latin typeface="Claire Hand" panose="02000506040000020004" pitchFamily="50" charset="0"/>
              </a:rPr>
              <a:t> Gateway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816083" y="2949908"/>
            <a:ext cx="1831442" cy="1159001"/>
            <a:chOff x="3782383" y="2384501"/>
            <a:chExt cx="1831442" cy="11590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83" y="2384501"/>
              <a:ext cx="1831442" cy="115900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968331" y="2710291"/>
              <a:ext cx="154224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API Gateway</a:t>
              </a:r>
            </a:p>
            <a:p>
              <a:pPr algn="ctr"/>
              <a:r>
                <a:rPr lang="en-US" sz="1400" dirty="0" err="1">
                  <a:latin typeface="Claire Hand" panose="02000506040000020004" pitchFamily="50" charset="0"/>
                </a:rPr>
                <a:t>e.G.</a:t>
              </a:r>
              <a:r>
                <a:rPr lang="en-US" sz="1400" dirty="0">
                  <a:latin typeface="Claire Hand" panose="02000506040000020004" pitchFamily="50" charset="0"/>
                </a:rPr>
                <a:t> (ZUUL)</a:t>
              </a:r>
              <a:endParaRPr lang="en-US" sz="1600" dirty="0">
                <a:latin typeface="Claire Hand" panose="02000506040000020004" pitchFamily="50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12714" y="4996353"/>
            <a:ext cx="1521968" cy="963156"/>
            <a:chOff x="1858854" y="2859159"/>
            <a:chExt cx="1393031" cy="88156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4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2006290" y="4898176"/>
            <a:ext cx="1296144" cy="1142081"/>
            <a:chOff x="4481158" y="2261687"/>
            <a:chExt cx="1021556" cy="83888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7" name="Picture 16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5894722" y="4996353"/>
            <a:ext cx="1224136" cy="1005236"/>
            <a:chOff x="6157954" y="4977384"/>
            <a:chExt cx="1224136" cy="1005236"/>
          </a:xfrm>
        </p:grpSpPr>
        <p:pic>
          <p:nvPicPr>
            <p:cNvPr id="18" name="Picture 10" descr="C:\Users\Samuel\Google Drive\Dubna\Sans titre - 30 (2)-custome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5100430"/>
              <a:ext cx="1152128" cy="79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54" y="4977384"/>
              <a:ext cx="1224136" cy="1005236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2887243" y="1186950"/>
            <a:ext cx="1838166" cy="1163257"/>
            <a:chOff x="2617641" y="1329639"/>
            <a:chExt cx="1838166" cy="116325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641" y="1329639"/>
              <a:ext cx="1838166" cy="116325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861738" y="1617857"/>
              <a:ext cx="141975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Browser UI</a:t>
              </a:r>
            </a:p>
            <a:p>
              <a:pPr algn="ctr"/>
              <a:r>
                <a:rPr lang="en-US" sz="1400" dirty="0">
                  <a:latin typeface="Claire Hand" panose="02000506040000020004" pitchFamily="50" charset="0"/>
                </a:rPr>
                <a:t>e.g. angular 2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5840" flipV="1">
            <a:off x="5381512" y="4499033"/>
            <a:ext cx="944614" cy="860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3761" flipV="1">
            <a:off x="3157405" y="4456600"/>
            <a:ext cx="944614" cy="8601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313294" y="4585386"/>
            <a:ext cx="944614" cy="86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3996">
            <a:off x="3976877" y="2694763"/>
            <a:ext cx="771273" cy="70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69" y="1148187"/>
            <a:ext cx="1838166" cy="116325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284084" y="1582889"/>
            <a:ext cx="141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laire Hand" panose="02000506040000020004" pitchFamily="50" charset="0"/>
              </a:rPr>
              <a:t>Mobile app</a:t>
            </a:r>
            <a:endParaRPr lang="en-US" sz="1400" dirty="0">
              <a:latin typeface="Claire Hand" panose="02000506040000020004" pitchFamily="50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5216">
            <a:off x="5029475" y="2711031"/>
            <a:ext cx="771273" cy="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90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9431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This is not new!</a:t>
            </a:r>
          </a:p>
          <a:p>
            <a:r>
              <a:rPr lang="en-US" sz="1400" dirty="0">
                <a:latin typeface="Claire Hand" panose="02000506040000020004" pitchFamily="50" charset="0"/>
              </a:rPr>
              <a:t>The old new thing...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836712"/>
            <a:ext cx="27210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Principles</a:t>
            </a:r>
            <a:r>
              <a:rPr lang="en-US" sz="2000" dirty="0">
                <a:latin typeface="Claire Hand" panose="02000506040000020004" pitchFamily="50" charset="0"/>
              </a:rPr>
              <a:t> 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Modularity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Autonomous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hide implementation details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Automation</a:t>
            </a: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en-US" sz="1400" dirty="0">
                <a:latin typeface="Claire Hand" panose="02000506040000020004" pitchFamily="50" charset="0"/>
              </a:rPr>
              <a:t>Stateless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fr-FR" sz="1400" dirty="0" err="1">
                <a:latin typeface="Claire Hand" panose="02000506040000020004" pitchFamily="50" charset="0"/>
              </a:rPr>
              <a:t>highly</a:t>
            </a:r>
            <a:r>
              <a:rPr lang="fr-FR" sz="1400" dirty="0">
                <a:latin typeface="Claire Hand" panose="02000506040000020004" pitchFamily="50" charset="0"/>
              </a:rPr>
              <a:t>  observable</a:t>
            </a:r>
            <a:endParaRPr lang="en-US" sz="1400" dirty="0">
              <a:latin typeface="Claire Hand" panose="0200050604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32" y="2780928"/>
            <a:ext cx="226876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advantages</a:t>
            </a:r>
            <a:r>
              <a:rPr lang="en-US" sz="2000" dirty="0">
                <a:latin typeface="Claire Hand" panose="02000506040000020004" pitchFamily="50" charset="0"/>
              </a:rPr>
              <a:t> 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Polyglot architecture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Evolutionary design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Selective scalability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en-US" sz="1400" dirty="0">
                <a:latin typeface="Claire Hand" panose="02000506040000020004" pitchFamily="50" charset="0"/>
              </a:rPr>
              <a:t>Big vs small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411" y="4365104"/>
            <a:ext cx="29225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drawbacks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Distributed system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Synchronous</a:t>
            </a:r>
            <a:r>
              <a:rPr lang="fr-FR" sz="1400" dirty="0">
                <a:latin typeface="Claire Hand" panose="02000506040000020004" pitchFamily="50" charset="0"/>
              </a:rPr>
              <a:t> vs </a:t>
            </a:r>
            <a:r>
              <a:rPr lang="en-US" sz="1400" dirty="0">
                <a:latin typeface="Claire Hand" panose="02000506040000020004" pitchFamily="50" charset="0"/>
              </a:rPr>
              <a:t>asynchronous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Slow (http)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Requires an ecosystem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2280" y="5809364"/>
            <a:ext cx="189763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ecosystem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Load balancer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Service discovery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</a:t>
            </a:r>
            <a:r>
              <a:rPr lang="en-US" sz="1400" dirty="0" err="1">
                <a:latin typeface="Claire Hand" panose="02000506040000020004" pitchFamily="50" charset="0"/>
              </a:rPr>
              <a:t>api</a:t>
            </a:r>
            <a:r>
              <a:rPr lang="en-US" sz="1400" dirty="0">
                <a:latin typeface="Claire Hand" panose="02000506040000020004" pitchFamily="50" charset="0"/>
              </a:rPr>
              <a:t> gateway</a:t>
            </a:r>
            <a:endParaRPr lang="fr-FR" sz="14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4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5896" y="2636912"/>
            <a:ext cx="2476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laire Hand" panose="02000506040000020004" pitchFamily="50" charset="0"/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233741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75" y="112474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43483" y="52800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laire Hand" panose="02000506040000020004" pitchFamily="50" charset="0"/>
              </a:rPr>
              <a:t>VS</a:t>
            </a:r>
            <a:endParaRPr lang="en-US" sz="3200" dirty="0"/>
          </a:p>
        </p:txBody>
      </p:sp>
      <p:sp>
        <p:nvSpPr>
          <p:cNvPr id="9" name="TextBox 7"/>
          <p:cNvSpPr txBox="1"/>
          <p:nvPr/>
        </p:nvSpPr>
        <p:spPr>
          <a:xfrm>
            <a:off x="1475656" y="3178042"/>
            <a:ext cx="1863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latin typeface="Claire Hand" panose="02000506040000020004" pitchFamily="50" charset="0"/>
              </a:rPr>
              <a:t>monolith</a:t>
            </a:r>
            <a:endParaRPr lang="en-US" sz="3200" dirty="0"/>
          </a:p>
        </p:txBody>
      </p:sp>
      <p:sp>
        <p:nvSpPr>
          <p:cNvPr id="10" name="TextBox 7"/>
          <p:cNvSpPr txBox="1"/>
          <p:nvPr/>
        </p:nvSpPr>
        <p:spPr>
          <a:xfrm>
            <a:off x="5724128" y="3159804"/>
            <a:ext cx="2683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Claire Hand" panose="02000506040000020004" pitchFamily="50" charset="0"/>
              </a:rPr>
              <a:t>microservices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279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4744"/>
            <a:ext cx="5212450" cy="4896544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H="1" flipV="1">
            <a:off x="3852703" y="620688"/>
            <a:ext cx="783" cy="511257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endCxn id="33" idx="3"/>
          </p:cNvCxnSpPr>
          <p:nvPr/>
        </p:nvCxnSpPr>
        <p:spPr>
          <a:xfrm flipH="1" flipV="1">
            <a:off x="4662497" y="622638"/>
            <a:ext cx="3795" cy="5141562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5511235" y="620688"/>
            <a:ext cx="2" cy="511257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72014" y="1509699"/>
            <a:ext cx="211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PRESENTATION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44208" y="3064314"/>
            <a:ext cx="231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BUSINESS LOGIC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74811" y="5022909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DATABASE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9512" y="116632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A </a:t>
            </a:r>
            <a:r>
              <a:rPr lang="fr-FR" sz="2400" dirty="0" err="1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32" name="TextBox 18"/>
          <p:cNvSpPr txBox="1"/>
          <p:nvPr/>
        </p:nvSpPr>
        <p:spPr>
          <a:xfrm>
            <a:off x="2970142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A</a:t>
            </a:r>
          </a:p>
        </p:txBody>
      </p:sp>
      <p:sp>
        <p:nvSpPr>
          <p:cNvPr id="33" name="TextBox 18"/>
          <p:cNvSpPr txBox="1"/>
          <p:nvPr/>
        </p:nvSpPr>
        <p:spPr>
          <a:xfrm>
            <a:off x="3836630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B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4724669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c</a:t>
            </a:r>
          </a:p>
        </p:txBody>
      </p:sp>
      <p:sp>
        <p:nvSpPr>
          <p:cNvPr id="35" name="TextBox 18"/>
          <p:cNvSpPr txBox="1"/>
          <p:nvPr/>
        </p:nvSpPr>
        <p:spPr>
          <a:xfrm>
            <a:off x="5673143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2348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amuel\Google Drive\Dubna\Sans titre - 26-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3528392" cy="242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amuel\Google Drive\Dubna\Sans titre - 27-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72816"/>
            <a:ext cx="4320480" cy="30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75" y="112474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"/>
          <p:cNvSpPr txBox="1"/>
          <p:nvPr/>
        </p:nvSpPr>
        <p:spPr>
          <a:xfrm>
            <a:off x="4143483" y="52800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laire Hand" panose="02000506040000020004" pitchFamily="50" charset="0"/>
              </a:rPr>
              <a:t>VS</a:t>
            </a:r>
            <a:endParaRPr lang="en-US" sz="3200" dirty="0"/>
          </a:p>
        </p:txBody>
      </p:sp>
      <p:sp>
        <p:nvSpPr>
          <p:cNvPr id="6" name="TextBox 7"/>
          <p:cNvSpPr txBox="1"/>
          <p:nvPr/>
        </p:nvSpPr>
        <p:spPr>
          <a:xfrm>
            <a:off x="1547664" y="5690865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7" name="TextBox 7"/>
          <p:cNvSpPr txBox="1"/>
          <p:nvPr/>
        </p:nvSpPr>
        <p:spPr>
          <a:xfrm>
            <a:off x="5796136" y="5690865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256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4" y="1626986"/>
            <a:ext cx="3876352" cy="36414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35607" y="1838879"/>
            <a:ext cx="1897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PRESENTATION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559" y="2912547"/>
            <a:ext cx="2081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BUSINESS LOGIC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0270" y="4642029"/>
            <a:ext cx="1458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DATABASE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1520" y="128021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  <p:sp>
        <p:nvSpPr>
          <p:cNvPr id="11" name="TextBox 16"/>
          <p:cNvSpPr txBox="1"/>
          <p:nvPr/>
        </p:nvSpPr>
        <p:spPr>
          <a:xfrm>
            <a:off x="3715420" y="15605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32607"/>
                </a:solidFill>
                <a:latin typeface="Claire Hand" panose="02000506040000020004" pitchFamily="50" charset="0"/>
              </a:rPr>
              <a:t>API</a:t>
            </a:r>
            <a:endParaRPr lang="en-US" sz="2400" dirty="0">
              <a:solidFill>
                <a:srgbClr val="E32607"/>
              </a:solidFill>
              <a:latin typeface="Claire Hand" panose="02000506040000020004" pitchFamily="50" charset="0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3537976" y="1863531"/>
            <a:ext cx="313902" cy="313902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8822" y="2149722"/>
            <a:ext cx="3479173" cy="2201744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6092700" y="1926993"/>
            <a:ext cx="313902" cy="313902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5713757" y="167112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32607"/>
                </a:solidFill>
                <a:latin typeface="Claire Hand" panose="02000506040000020004" pitchFamily="50" charset="0"/>
              </a:rPr>
              <a:t>API</a:t>
            </a:r>
            <a:endParaRPr lang="en-US" sz="2400" dirty="0">
              <a:solidFill>
                <a:srgbClr val="E32607"/>
              </a:solidFill>
              <a:latin typeface="Claire Hand" panose="02000506040000020004" pitchFamily="50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6321659" y="3250594"/>
            <a:ext cx="171525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7"/>
          <p:cNvSpPr txBox="1"/>
          <p:nvPr/>
        </p:nvSpPr>
        <p:spPr>
          <a:xfrm>
            <a:off x="6411130" y="2277333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BUSINESS LOGIC </a:t>
            </a:r>
          </a:p>
          <a:p>
            <a:pPr algn="ctr"/>
            <a:r>
              <a:rPr lang="en-US" sz="1600" dirty="0">
                <a:latin typeface="Claire Hand" panose="02000506040000020004" pitchFamily="50" charset="0"/>
              </a:rPr>
              <a:t>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6492498" y="4260294"/>
            <a:ext cx="1458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DATABASE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52089" r="-1633" b="-52089"/>
          <a:stretch/>
        </p:blipFill>
        <p:spPr>
          <a:xfrm>
            <a:off x="6406602" y="3396198"/>
            <a:ext cx="1510596" cy="1728192"/>
          </a:xfrm>
          <a:prstGeom prst="rect">
            <a:avLst/>
          </a:prstGeom>
        </p:spPr>
      </p:pic>
      <p:cxnSp>
        <p:nvCxnSpPr>
          <p:cNvPr id="24" name="Connecteur droit 23"/>
          <p:cNvCxnSpPr/>
          <p:nvPr/>
        </p:nvCxnSpPr>
        <p:spPr>
          <a:xfrm>
            <a:off x="3851878" y="2035270"/>
            <a:ext cx="2240822" cy="48674"/>
          </a:xfrm>
          <a:prstGeom prst="line">
            <a:avLst/>
          </a:prstGeom>
          <a:ln w="19050">
            <a:solidFill>
              <a:srgbClr val="E32607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877401" y="1776167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laire Hand" panose="02000506040000020004" pitchFamily="50" charset="0"/>
              </a:rPr>
              <a:t>consume</a:t>
            </a:r>
            <a:endParaRPr lang="en-US" sz="1400" dirty="0"/>
          </a:p>
        </p:txBody>
      </p:sp>
      <p:sp>
        <p:nvSpPr>
          <p:cNvPr id="26" name="TextBox 7"/>
          <p:cNvSpPr txBox="1"/>
          <p:nvPr/>
        </p:nvSpPr>
        <p:spPr>
          <a:xfrm>
            <a:off x="5240542" y="2092047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laire Hand" panose="02000506040000020004" pitchFamily="50" charset="0"/>
              </a:rPr>
              <a:t>Produce</a:t>
            </a:r>
            <a:endParaRPr lang="en-US" sz="1400" dirty="0"/>
          </a:p>
        </p:txBody>
      </p:sp>
      <p:sp>
        <p:nvSpPr>
          <p:cNvPr id="20" name="TextBox 7"/>
          <p:cNvSpPr txBox="1"/>
          <p:nvPr/>
        </p:nvSpPr>
        <p:spPr>
          <a:xfrm>
            <a:off x="1790270" y="5345856"/>
            <a:ext cx="165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laire Hand" panose="02000506040000020004" pitchFamily="50" charset="0"/>
              </a:rPr>
              <a:t>Microservice</a:t>
            </a:r>
            <a:r>
              <a:rPr lang="fr-FR" dirty="0">
                <a:latin typeface="Claire Hand" panose="02000506040000020004" pitchFamily="50" charset="0"/>
              </a:rPr>
              <a:t> 1</a:t>
            </a:r>
            <a:endParaRPr lang="en-US" dirty="0"/>
          </a:p>
        </p:txBody>
      </p:sp>
      <p:sp>
        <p:nvSpPr>
          <p:cNvPr id="27" name="TextBox 7"/>
          <p:cNvSpPr txBox="1"/>
          <p:nvPr/>
        </p:nvSpPr>
        <p:spPr>
          <a:xfrm>
            <a:off x="6516285" y="5038079"/>
            <a:ext cx="163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laire Hand" panose="02000506040000020004" pitchFamily="50" charset="0"/>
              </a:rPr>
              <a:t>Microservice</a:t>
            </a:r>
            <a:r>
              <a:rPr lang="fr-FR" dirty="0">
                <a:latin typeface="Claire Hand" panose="02000506040000020004" pitchFamily="50" charset="0"/>
              </a:rPr>
              <a:t>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5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23728" y="1700808"/>
            <a:ext cx="42847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Modularity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Autonomous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hide implementation details</a:t>
            </a:r>
          </a:p>
          <a:p>
            <a:pPr marL="342900" indent="-342900">
              <a:buBlip>
                <a:blip r:embed="rId2"/>
              </a:buBlip>
            </a:pPr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automation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fr-FR" sz="2400" dirty="0" err="1">
                <a:latin typeface="Claire Hand" panose="02000506040000020004" pitchFamily="50" charset="0"/>
              </a:rPr>
              <a:t>highly</a:t>
            </a:r>
            <a:r>
              <a:rPr lang="fr-FR" sz="2400" dirty="0">
                <a:latin typeface="Claire Hand" panose="02000506040000020004" pitchFamily="50" charset="0"/>
              </a:rPr>
              <a:t>  observable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9712" y="642767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78747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Samuel\Google Drive\Dubna\Sans titre - 31 (3)--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6703169" cy="328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43435" y="181148"/>
            <a:ext cx="167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modularity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635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495</Words>
  <Application>Microsoft Office PowerPoint</Application>
  <PresentationFormat>On-screen Show (4:3)</PresentationFormat>
  <Paragraphs>231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Claire Hand</vt:lpstr>
      <vt:lpstr>Arial</vt:lpstr>
      <vt:lpstr>Thème Office</vt:lpstr>
      <vt:lpstr>Introduction to 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microservices</dc:title>
  <dc:creator>Samuel Masué</dc:creator>
  <cp:lastModifiedBy>achilles</cp:lastModifiedBy>
  <cp:revision>141</cp:revision>
  <dcterms:created xsi:type="dcterms:W3CDTF">2016-09-17T19:34:21Z</dcterms:created>
  <dcterms:modified xsi:type="dcterms:W3CDTF">2018-08-30T04:23:30Z</dcterms:modified>
</cp:coreProperties>
</file>